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3317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7FB6F2"/>
                </a:solidFill>
              </a:rPr>
              <a:t>HEALTHCARE ACCESS GOVERNANCE &amp; IAM TRANSFORMATION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Is Not an IT Problem.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Business Problem.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47091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9C2DE"/>
                </a:solidFill>
              </a:rPr>
              <a:t>Bolaji B. Adeeko LLC  |  Epic Security Certified  ·  IAM Architect  ·  Access Governance Consultant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Hidden Cost of Access Friction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ellipse">
            <a:avLst/>
          </a:prstGeom>
          <a:solidFill>
            <a:srgbClr val="1768AC"/>
          </a:solidFill>
          <a:ln w="12700">
            <a:solidFill>
              <a:srgbClr val="1768A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764792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Delayed onboarding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297680" y="1764792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New hires and providers wait days for access that should take hours.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761488"/>
            <a:ext cx="128016" cy="128016"/>
          </a:xfrm>
          <a:prstGeom prst="ellipse">
            <a:avLst/>
          </a:prstGeom>
          <a:solidFill>
            <a:srgbClr val="1768AC"/>
          </a:solidFill>
          <a:ln w="12700">
            <a:solidFill>
              <a:srgbClr val="1768A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542032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Excess permissions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297680" y="2542032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Access accumulates and outlives its purpose, widening the attack surface.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538728"/>
            <a:ext cx="128016" cy="128016"/>
          </a:xfrm>
          <a:prstGeom prst="ellipse">
            <a:avLst/>
          </a:prstGeom>
          <a:solidFill>
            <a:srgbClr val="1768AC"/>
          </a:solidFill>
          <a:ln w="12700">
            <a:solidFill>
              <a:srgbClr val="1768A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319272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Audit findings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297680" y="3319272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Manual reconciliation eats hundreds of hours every review cycle.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4315968"/>
            <a:ext cx="128016" cy="128016"/>
          </a:xfrm>
          <a:prstGeom prst="ellipse">
            <a:avLst/>
          </a:prstGeom>
          <a:solidFill>
            <a:srgbClr val="1768AC"/>
          </a:solidFill>
          <a:ln w="12700">
            <a:solidFill>
              <a:srgbClr val="1768A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4096512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Provisioning bottlenecks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297680" y="4096512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Tickets stall with no clear owner across teams.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5093208"/>
            <a:ext cx="128016" cy="128016"/>
          </a:xfrm>
          <a:prstGeom prst="ellipse">
            <a:avLst/>
          </a:prstGeom>
          <a:solidFill>
            <a:srgbClr val="1768AC"/>
          </a:solidFill>
          <a:ln w="12700">
            <a:solidFill>
              <a:srgbClr val="1768A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873752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Knowledge silos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297680" y="4873752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Process knowledge lives in people, not documented systems.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5806440"/>
            <a:ext cx="10881360" cy="566928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80644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545"/>
                </a:solidFill>
              </a:rPr>
              <a:t>Result: </a:t>
            </a:r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lost productivity, increased risk, and higher support costs.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PERSISTS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Organizations Optimize the Wrong Layer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029200" cy="356616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10312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</a:rPr>
              <a:t>What Most Teams Focus 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278892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475463"/>
                </a:solidFill>
              </a:rPr>
              <a:t>Tickets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05840" y="3355848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475463"/>
                </a:solidFill>
              </a:rPr>
              <a:t>Individual users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05840" y="3922776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475463"/>
                </a:solidFill>
              </a:rPr>
              <a:t>One-off access requests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26480" y="1828800"/>
            <a:ext cx="5029200" cy="35661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492240" y="210312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What Actually Drives Outcomes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92240" y="278892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</a:rPr>
              <a:t>Governance frameworks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92240" y="3355848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</a:rPr>
              <a:t>Standardized workflows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92240" y="3922776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</a:rPr>
              <a:t>Operating models with clear accountability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RECORD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Access Experience at Scale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2468880" cy="155448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574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545"/>
                </a:solidFill>
              </a:rPr>
              <a:t>40+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75463"/>
                </a:solidFill>
              </a:rPr>
              <a:t>Outpatient Facilities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429000" y="1920240"/>
            <a:ext cx="2468880" cy="155448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29000" y="20574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545"/>
                </a:solidFill>
              </a:rPr>
              <a:t>5,000+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29000" y="2788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75463"/>
                </a:solidFill>
              </a:rPr>
              <a:t>Users Supported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17920" y="1920240"/>
            <a:ext cx="2468880" cy="155448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0574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545"/>
                </a:solidFill>
              </a:rPr>
              <a:t>20+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217920" y="2788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75463"/>
                </a:solidFill>
              </a:rPr>
              <a:t>Optimization Projects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006840" y="1920240"/>
            <a:ext cx="2468880" cy="155448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06840" y="20574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545"/>
                </a:solidFill>
              </a:rPr>
              <a:t>3 Yrs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9006840" y="2788920"/>
            <a:ext cx="2468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75463"/>
                </a:solidFill>
              </a:rPr>
              <a:t>Program Ownership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3886200"/>
            <a:ext cx="108813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75463"/>
                </a:solidFill>
              </a:rPr>
              <a:t>At Novant Health, I owned access governance for the entire Community Connect program — building a role-based access control framework from scratch across 40+ unique outpatient practices, standardizing provisioning, and converting a team without clear ticket ownership into a documented, cross-trained operation running on SOPs and playbooks.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Connect Transformation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029200" cy="3657600"/>
          </a:xfrm>
          <a:prstGeom prst="rect">
            <a:avLst/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05740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545"/>
                </a:solidFill>
              </a:rPr>
              <a:t>Before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840" y="265176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463"/>
                </a:solidFill>
              </a:rPr>
              <a:t>Unclear ticket ownership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5840" y="324612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463"/>
                </a:solidFill>
              </a:rPr>
              <a:t>Tribal knowledge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384048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463"/>
                </a:solidFill>
              </a:rPr>
              <a:t>Inconsistent workflows across practices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443484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75463"/>
                </a:solidFill>
              </a:rPr>
              <a:t>No standardized RBAC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26480" y="1828800"/>
            <a:ext cx="5029200" cy="36576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92240" y="205740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After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92240" y="265176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</a:rPr>
              <a:t>Documented SOPs and playbooks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92240" y="324612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</a:rPr>
              <a:t>Cross-trained, resilient team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2240" y="384048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</a:rPr>
              <a:t>Standardized workflows across 40+ practices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92240" y="4434840"/>
            <a:ext cx="4297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</a:rPr>
              <a:t>Enterprise RBAC framework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Focus Areas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8745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94360" y="1828800"/>
            <a:ext cx="566928" cy="566928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8288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17320" y="1801368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Access Governance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212080" y="1801368"/>
            <a:ext cx="6309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Role review, segregation of duties, orphan account cleanup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715768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670048"/>
            <a:ext cx="566928" cy="566928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67004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417320" y="2642616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Epic Security Optimization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12080" y="2642616"/>
            <a:ext cx="6309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Security classes, templates, department-level controls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3557016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594360" y="3511296"/>
            <a:ext cx="566928" cy="566928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3511296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417320" y="3483864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IAM Modernization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12080" y="3483864"/>
            <a:ext cx="6309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Azure AD / Entra integration, provisioning automation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" y="4398264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594360" y="4352544"/>
            <a:ext cx="566928" cy="566928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4352544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417320" y="4325112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Workflow Standardization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212080" y="4325112"/>
            <a:ext cx="6309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SOPs, playbooks, cross-team accountability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0080" y="5239512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594360" y="5193792"/>
            <a:ext cx="566928" cy="566928"/>
          </a:xfrm>
          <a:prstGeom prst="ellipse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94360" y="519379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05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417320" y="51663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</a:rPr>
              <a:t>Audit Readiness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212080" y="5166360"/>
            <a:ext cx="6309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75463"/>
                </a:solidFill>
              </a:rPr>
              <a:t>Executive reporting, KPI dashboards, review cadence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76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OPTIONS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to Start Working Together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520440" cy="3931920"/>
          </a:xfrm>
          <a:prstGeom prst="rect">
            <a:avLst/>
          </a:prstGeom>
          <a:solidFill>
            <a:srgbClr val="FFFFFF"/>
          </a:solidFill>
          <a:ln w="19050">
            <a:solidFill>
              <a:srgbClr val="D5DCE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1031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768AC"/>
                </a:solidFill>
              </a:rPr>
              <a:t>DISCOVERY WORKSHOP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60120" y="246888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</a:rPr>
              <a:t>Complimentary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0175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463"/>
                </a:solidFill>
              </a:rPr>
              <a:t>90 minutes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35204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Understand pain points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60120" y="39776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Quantify operational impact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60120" y="44348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Identify executive priorities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34840" y="1874520"/>
            <a:ext cx="3520440" cy="3931920"/>
          </a:xfrm>
          <a:prstGeom prst="rect">
            <a:avLst/>
          </a:prstGeom>
          <a:solidFill>
            <a:srgbClr val="0B2545"/>
          </a:solidFill>
          <a:ln w="19050">
            <a:solidFill>
              <a:srgbClr val="0B2545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54880" y="21031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7FB6F2"/>
                </a:solidFill>
              </a:rPr>
              <a:t>EXECUTIVE ASSESSMENT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54880" y="246888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$25,000+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4754880" y="30175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4 weeks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754880" y="35204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</a:rPr>
              <a:t>Security class &amp; template review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54880" y="39776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</a:rPr>
              <a:t>Role &amp; access governance audit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54880" y="44348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CADCFC"/>
                </a:solidFill>
              </a:rPr>
              <a:t>Findings report with risk matrix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29600" y="1874520"/>
            <a:ext cx="3520440" cy="3931920"/>
          </a:xfrm>
          <a:prstGeom prst="rect">
            <a:avLst/>
          </a:prstGeom>
          <a:solidFill>
            <a:srgbClr val="FFFFFF"/>
          </a:solidFill>
          <a:ln w="19050">
            <a:solidFill>
              <a:srgbClr val="D5DCE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8549640" y="21031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768AC"/>
                </a:solidFill>
              </a:rPr>
              <a:t>GOVERNANCE TRANSFORMATION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49640" y="246888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</a:rPr>
              <a:t>$100,000+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8549640" y="301752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463"/>
                </a:solidFill>
              </a:rPr>
              <a:t>12–16 weeks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549640" y="35204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RBAC &amp; provisioning redesign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549640" y="39776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IAM / Azure / Entra integration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549640" y="443484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75463"/>
                </a:solidFill>
              </a:rPr>
              <a:t>Executive KPI dashboard &amp; roadmap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365992" y="63550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75463"/>
                </a:solidFill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7FB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0515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Let's Run a Discovery Workshop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2057400"/>
            <a:ext cx="89611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9E8"/>
                </a:solidFill>
              </a:rPr>
              <a:t>A focused 90-minute session to understand current pain points, quantify operational impact, and identify executive priorities — followed by a written findings report and proposal.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3593592"/>
            <a:ext cx="109728" cy="109728"/>
          </a:xfrm>
          <a:prstGeom prst="ellipse">
            <a:avLst/>
          </a:prstGeom>
          <a:solidFill>
            <a:srgbClr val="7FB6F2"/>
          </a:solidFill>
          <a:ln w="12700">
            <a:solidFill>
              <a:srgbClr val="7FB6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3429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No-cost initial workshop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4050792"/>
            <a:ext cx="109728" cy="109728"/>
          </a:xfrm>
          <a:prstGeom prst="ellipse">
            <a:avLst/>
          </a:prstGeom>
          <a:solidFill>
            <a:srgbClr val="7FB6F2"/>
          </a:solidFill>
          <a:ln w="12700">
            <a:solidFill>
              <a:srgbClr val="7FB6F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3886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Findings report within one week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4507992"/>
            <a:ext cx="109728" cy="109728"/>
          </a:xfrm>
          <a:prstGeom prst="ellipse">
            <a:avLst/>
          </a:prstGeom>
          <a:solidFill>
            <a:srgbClr val="7FB6F2"/>
          </a:solidFill>
          <a:ln w="12700">
            <a:solidFill>
              <a:srgbClr val="7FB6F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4343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Clear proposal with fixed-fee options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9C2DE"/>
                </a:solidFill>
              </a:rPr>
              <a:t>Bolaji B. Adeeko LLC  |  botaxes7@gmail.com  |  Atlanta, Georgia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Access Governance &amp; IAM Transformation</dc:title>
  <dc:subject>PptxGenJS Presentation</dc:subject>
  <dc:creator>Bolaji B. Adeeko LLC</dc:creator>
  <cp:lastModifiedBy>Bolaji B. Adeeko LLC</cp:lastModifiedBy>
  <cp:revision>1</cp:revision>
  <dcterms:created xsi:type="dcterms:W3CDTF">2026-06-23T17:23:51Z</dcterms:created>
  <dcterms:modified xsi:type="dcterms:W3CDTF">2026-06-23T17:23:51Z</dcterms:modified>
</cp:coreProperties>
</file>